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41"/>
  </p:notesMasterIdLst>
  <p:sldIdLst>
    <p:sldId id="257" r:id="rId5"/>
    <p:sldId id="271" r:id="rId6"/>
    <p:sldId id="267" r:id="rId7"/>
    <p:sldId id="269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9" r:id="rId26"/>
    <p:sldId id="290" r:id="rId27"/>
    <p:sldId id="288" r:id="rId28"/>
    <p:sldId id="291" r:id="rId29"/>
    <p:sldId id="292" r:id="rId30"/>
    <p:sldId id="296" r:id="rId31"/>
    <p:sldId id="293" r:id="rId32"/>
    <p:sldId id="294" r:id="rId33"/>
    <p:sldId id="295" r:id="rId34"/>
    <p:sldId id="297" r:id="rId35"/>
    <p:sldId id="298" r:id="rId36"/>
    <p:sldId id="299" r:id="rId37"/>
    <p:sldId id="300" r:id="rId38"/>
    <p:sldId id="302" r:id="rId39"/>
    <p:sldId id="30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7"/>
    <a:srgbClr val="FCF11C"/>
    <a:srgbClr val="FFFF5D"/>
    <a:srgbClr val="FFF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62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BCCE7-00E7-43D6-8726-B0E482FFB688}" type="datetimeFigureOut">
              <a:rPr lang="en-US" smtClean="0"/>
              <a:t>11/18/13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AD5E5-73AE-4418-8539-4B38E2D67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2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2921-8CF2-4A6A-AC15-CCF67287D31A}" type="datetime1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8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D4F-3F80-488E-9514-CF1F002577B2}" type="datetime1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0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FBF0-F5B0-4A74-B66A-FA38CA0113E8}" type="datetime1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46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2921-8CF2-4A6A-AC15-CCF67287D3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6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8E26-75EB-48A7-9271-04D47B801C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651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8D58-DB1B-4CC7-8122-CC98EAC710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343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20DF-FCA5-41FB-9EF4-727834AFE4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5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CC7D-C24C-40D5-B9D4-ACE87086B9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669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0706-1D8E-40CA-899D-E68FBADE78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21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0DD7-AFD9-4CCE-BBF5-7A8B4E7713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970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6D7-5324-48F2-8D7F-1EB7B209BD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0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8E26-75EB-48A7-9271-04D47B801C8E}" type="datetime1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22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FE3B-70C1-444C-AF92-18F9DF4FE8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576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D4F-3F80-488E-9514-CF1F002577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611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FBF0-F5B0-4A74-B66A-FA38CA0113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1422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2921-8CF2-4A6A-AC15-CCF67287D3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359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8E26-75EB-48A7-9271-04D47B801C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00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8D58-DB1B-4CC7-8122-CC98EAC710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7893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20DF-FCA5-41FB-9EF4-727834AFE4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5338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CC7D-C24C-40D5-B9D4-ACE87086B9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1238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0706-1D8E-40CA-899D-E68FBADE78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245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0DD7-AFD9-4CCE-BBF5-7A8B4E7713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3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8D58-DB1B-4CC7-8122-CC98EAC710C4}" type="datetime1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896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6D7-5324-48F2-8D7F-1EB7B209BD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24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FE3B-70C1-444C-AF92-18F9DF4FE8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948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D4F-3F80-488E-9514-CF1F002577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430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FBF0-F5B0-4A74-B66A-FA38CA0113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225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2921-8CF2-4A6A-AC15-CCF67287D3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9246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8E26-75EB-48A7-9271-04D47B801C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3860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8D58-DB1B-4CC7-8122-CC98EAC710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4452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20DF-FCA5-41FB-9EF4-727834AFE4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146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CC7D-C24C-40D5-B9D4-ACE87086B9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3138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0706-1D8E-40CA-899D-E68FBADE78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9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20DF-FCA5-41FB-9EF4-727834AFE4A0}" type="datetime1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825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0DD7-AFD9-4CCE-BBF5-7A8B4E7713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153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6D7-5324-48F2-8D7F-1EB7B209BD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03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FE3B-70C1-444C-AF92-18F9DF4FE8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8615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8AD4F-3F80-488E-9514-CF1F002577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9374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FBF0-F5B0-4A74-B66A-FA38CA0113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CC7D-C24C-40D5-B9D4-ACE87086B983}" type="datetime1">
              <a:rPr lang="en-US" smtClean="0"/>
              <a:t>11/18/13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0706-1D8E-40CA-899D-E68FBADE7836}" type="datetime1">
              <a:rPr lang="en-US" smtClean="0"/>
              <a:t>11/18/13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8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0DD7-AFD9-4CCE-BBF5-7A8B4E7713A7}" type="datetime1">
              <a:rPr lang="en-US" smtClean="0"/>
              <a:t>11/18/13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6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86D7-5324-48F2-8D7F-1EB7B209BD73}" type="datetime1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4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FE3B-70C1-444C-AF92-18F9DF4FE8F0}" type="datetime1">
              <a:rPr lang="en-US" smtClean="0"/>
              <a:t>11/18/13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8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4A5E-DA46-4359-8F6A-4B935780B97A}" type="datetime1">
              <a:rPr lang="en-US" smtClean="0"/>
              <a:t>11/18/13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7653-91A4-4295-9398-4F544DA30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4A5E-DA46-4359-8F6A-4B935780B9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3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4A5E-DA46-4359-8F6A-4B935780B9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1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4A5E-DA46-4359-8F6A-4B935780B9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5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6849" y="1752600"/>
            <a:ext cx="8458200" cy="2927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15449" y="4824632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Calvin and Hobbes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    by Bill Watterson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calvin-and-hobbes.org/var/calvin/storage/images/media/images/orig05/12916-1-eng-GB/orig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49" y="1905000"/>
            <a:ext cx="8138634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55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Let’s run an instruction through the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10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961" y="1676400"/>
            <a:ext cx="710807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880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Pipeline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36" y="1524000"/>
            <a:ext cx="768412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717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Pipeline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Frequency as compared to single-cycle?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Do all instructions take the same amount of time?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is the CPI for a pipelined processor?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57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Pipeline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Frequency as compared to single-cycle?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Higher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Do all instructions take the same amount of time?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Yes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is the CPI for a pipelined processor?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1     (over many instructions)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93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Pipeline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Timing Example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1000 Instructions: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is the total execution time?  (No Hazards)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769525"/>
              </p:ext>
            </p:extLst>
          </p:nvPr>
        </p:nvGraphicFramePr>
        <p:xfrm>
          <a:off x="3200400" y="2479040"/>
          <a:ext cx="159416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  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50%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add/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747882"/>
              </p:ext>
            </p:extLst>
          </p:nvPr>
        </p:nvGraphicFramePr>
        <p:xfrm>
          <a:off x="5638800" y="2707640"/>
          <a:ext cx="270230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2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 ns – Register Read/Write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 ns – ALU Operations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10 ns – Memory Access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29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Pipeline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Timing Example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1000 Instructions: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is the total execution time?  (No Hazards)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10 * (4+1000) = 10040 ns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420440"/>
              </p:ext>
            </p:extLst>
          </p:nvPr>
        </p:nvGraphicFramePr>
        <p:xfrm>
          <a:off x="3200400" y="2479040"/>
          <a:ext cx="159416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  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50%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add/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460725"/>
              </p:ext>
            </p:extLst>
          </p:nvPr>
        </p:nvGraphicFramePr>
        <p:xfrm>
          <a:off x="5638800" y="2707640"/>
          <a:ext cx="270230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2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 ns – Register Read/Write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 ns – ALU Operations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10 ns – Memory Access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606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Data Hazards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+mj-lt"/>
                <a:cs typeface="Consolas" panose="020B0609020204030204" pitchFamily="49" charset="0"/>
              </a:rPr>
              <a:t>	Avoidance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+mj-lt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+mj-lt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Consolas" panose="020B0609020204030204" pitchFamily="49" charset="0"/>
              </a:rPr>
              <a:t>Detect and Stall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+mj-lt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+mj-lt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Consolas" panose="020B0609020204030204" pitchFamily="49" charset="0"/>
              </a:rPr>
              <a:t>Detect and Forward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302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10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Pipeline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Timing Example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1000 Instructions: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37% of ADD/NAND instructions followed by dependent instruction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Detect and forward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is the total execution time?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941191"/>
              </p:ext>
            </p:extLst>
          </p:nvPr>
        </p:nvGraphicFramePr>
        <p:xfrm>
          <a:off x="3200400" y="1828800"/>
          <a:ext cx="159416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  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50%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add/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249041"/>
              </p:ext>
            </p:extLst>
          </p:nvPr>
        </p:nvGraphicFramePr>
        <p:xfrm>
          <a:off x="5638800" y="2057400"/>
          <a:ext cx="270230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2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 ns – Register Read/Write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 ns – ALU Operations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10 ns – Memory Access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433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10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Pipeline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Timing Example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1000 Instructions: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37% of ADD/NAND instructions followed by dependent instruction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Detect and forward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is the total execution time?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10 </a:t>
            </a:r>
            <a:r>
              <a:rPr lang="en-US" sz="2400" dirty="0">
                <a:solidFill>
                  <a:schemeClr val="bg1"/>
                </a:solidFill>
              </a:rPr>
              <a:t>* (4+1000) = 10040 ns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070094"/>
              </p:ext>
            </p:extLst>
          </p:nvPr>
        </p:nvGraphicFramePr>
        <p:xfrm>
          <a:off x="3200400" y="1828800"/>
          <a:ext cx="159416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  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50%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add/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83544"/>
              </p:ext>
            </p:extLst>
          </p:nvPr>
        </p:nvGraphicFramePr>
        <p:xfrm>
          <a:off x="5638800" y="2057400"/>
          <a:ext cx="270230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2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 ns – Register Read/Write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 ns – ALU Operations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10 ns – Memory Access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976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Control Hazards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+mj-lt"/>
                <a:cs typeface="Consolas" panose="020B0609020204030204" pitchFamily="49" charset="0"/>
              </a:rPr>
              <a:t>	</a:t>
            </a:r>
            <a:r>
              <a:rPr lang="en-US" sz="2400" dirty="0">
                <a:solidFill>
                  <a:schemeClr val="bg1"/>
                </a:solidFill>
              </a:rPr>
              <a:t>No Branches	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Avoid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Detect-and-stall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Speculate-and-squash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44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Exam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7:00 – 8:30 Tuesday 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(Tomorrow!)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Bring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lvl="2"/>
            <a:r>
              <a:rPr lang="en-US" sz="2800" dirty="0" smtClean="0">
                <a:solidFill>
                  <a:schemeClr val="bg1"/>
                </a:solidFill>
              </a:rPr>
              <a:t>Pencil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2"/>
            <a:r>
              <a:rPr lang="en-US" sz="2800" dirty="0" smtClean="0">
                <a:solidFill>
                  <a:schemeClr val="bg1"/>
                </a:solidFill>
              </a:rPr>
              <a:t>Calculator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2"/>
            <a:r>
              <a:rPr lang="en-US" sz="2800" dirty="0" smtClean="0">
                <a:solidFill>
                  <a:schemeClr val="bg1"/>
                </a:solidFill>
              </a:rPr>
              <a:t>Notes Sheet</a:t>
            </a:r>
          </a:p>
          <a:p>
            <a:pPr lvl="3"/>
            <a:r>
              <a:rPr lang="en-US" sz="2400" dirty="0" smtClean="0">
                <a:solidFill>
                  <a:schemeClr val="bg1"/>
                </a:solidFill>
              </a:rPr>
              <a:t>letter</a:t>
            </a:r>
            <a:r>
              <a:rPr lang="en-US" sz="2400" dirty="0" smtClean="0">
                <a:solidFill>
                  <a:schemeClr val="bg1"/>
                </a:solidFill>
              </a:rPr>
              <a:t>-sized, double sided, 1 sheet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4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Control Hazards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+mj-lt"/>
                <a:cs typeface="Consolas" panose="020B0609020204030204" pitchFamily="49" charset="0"/>
              </a:rPr>
              <a:t>In a 27 stage pipeline, if Branches are resolved in Stage 14: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+mj-lt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Consolas" panose="020B0609020204030204" pitchFamily="49" charset="0"/>
              </a:rPr>
              <a:t>Which stages must be squashed?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72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Control Hazards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+mj-lt"/>
                <a:cs typeface="Consolas" panose="020B0609020204030204" pitchFamily="49" charset="0"/>
              </a:rPr>
              <a:t>In a 27 stage pipeline, if Branches are resolved in Stage 14: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+mj-lt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Consolas" panose="020B0609020204030204" pitchFamily="49" charset="0"/>
              </a:rPr>
              <a:t>Which stages must be squashed?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Stages 1 through 13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09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10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Pipeline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Timing Example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1000 Instructions: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10% of BEQ instructions are </a:t>
            </a:r>
            <a:r>
              <a:rPr lang="en-US" sz="2400" dirty="0" err="1" smtClean="0">
                <a:solidFill>
                  <a:schemeClr val="bg1"/>
                </a:solidFill>
              </a:rPr>
              <a:t>mispredicted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Speculate-and-squash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is the total execution time?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052895"/>
              </p:ext>
            </p:extLst>
          </p:nvPr>
        </p:nvGraphicFramePr>
        <p:xfrm>
          <a:off x="3200400" y="1828800"/>
          <a:ext cx="159416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  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50%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add/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000601"/>
              </p:ext>
            </p:extLst>
          </p:nvPr>
        </p:nvGraphicFramePr>
        <p:xfrm>
          <a:off x="5638800" y="2057400"/>
          <a:ext cx="270230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2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 ns – Register Read/Write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 ns – ALU Operations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10 ns – Memory Access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099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10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Pipeline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Timing Example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1000 Instructions: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10% of BEQ instructions are </a:t>
            </a:r>
            <a:r>
              <a:rPr lang="en-US" sz="2400" dirty="0" err="1" smtClean="0">
                <a:solidFill>
                  <a:schemeClr val="bg1"/>
                </a:solidFill>
              </a:rPr>
              <a:t>mispredicted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Speculate-and-squash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is the total execution time?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10 </a:t>
            </a:r>
            <a:r>
              <a:rPr lang="en-US" sz="2400" dirty="0">
                <a:solidFill>
                  <a:schemeClr val="bg1"/>
                </a:solidFill>
              </a:rPr>
              <a:t>* (</a:t>
            </a:r>
            <a:r>
              <a:rPr lang="en-US" sz="2400" dirty="0" smtClean="0">
                <a:solidFill>
                  <a:schemeClr val="bg1"/>
                </a:solidFill>
              </a:rPr>
              <a:t>4+1000 + 1000*0.2*0.1*3) </a:t>
            </a:r>
            <a:r>
              <a:rPr lang="en-US" sz="2400" dirty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10640 </a:t>
            </a:r>
            <a:r>
              <a:rPr lang="en-US" sz="2400" dirty="0">
                <a:solidFill>
                  <a:schemeClr val="bg1"/>
                </a:solidFill>
              </a:rPr>
              <a:t>ns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135417"/>
              </p:ext>
            </p:extLst>
          </p:nvPr>
        </p:nvGraphicFramePr>
        <p:xfrm>
          <a:off x="3200400" y="1828800"/>
          <a:ext cx="159416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  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50%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add/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632887"/>
              </p:ext>
            </p:extLst>
          </p:nvPr>
        </p:nvGraphicFramePr>
        <p:xfrm>
          <a:off x="5638800" y="2057400"/>
          <a:ext cx="270230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2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 ns – Register Read/Write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 ns – ALU Operations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10 ns – Memory Access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823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Branch Predictors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Pattern is: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N </a:t>
            </a:r>
            <a:r>
              <a:rPr lang="en-US" sz="2400" dirty="0" err="1" smtClean="0">
                <a:solidFill>
                  <a:schemeClr val="bg1"/>
                </a:solidFill>
              </a:rPr>
              <a:t>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</a:t>
            </a:r>
            <a:r>
              <a:rPr lang="en-US" sz="2400" dirty="0">
                <a:solidFill>
                  <a:schemeClr val="bg1"/>
                </a:solidFill>
              </a:rPr>
              <a:t> T	(Starting at Strongly Taken)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What is the </a:t>
            </a:r>
            <a:r>
              <a:rPr lang="en-US" sz="2400" dirty="0" err="1" smtClean="0">
                <a:solidFill>
                  <a:schemeClr val="bg1"/>
                </a:solidFill>
              </a:rPr>
              <a:t>mispredict</a:t>
            </a:r>
            <a:r>
              <a:rPr lang="en-US" sz="2400" dirty="0" smtClean="0">
                <a:solidFill>
                  <a:schemeClr val="bg1"/>
                </a:solidFill>
              </a:rPr>
              <a:t> rate?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71180" y="4302555"/>
            <a:ext cx="6332459" cy="2384918"/>
            <a:chOff x="457200" y="2796682"/>
            <a:chExt cx="8153402" cy="3070718"/>
          </a:xfrm>
        </p:grpSpPr>
        <p:grpSp>
          <p:nvGrpSpPr>
            <p:cNvPr id="6" name="Group 5"/>
            <p:cNvGrpSpPr/>
            <p:nvPr/>
          </p:nvGrpSpPr>
          <p:grpSpPr>
            <a:xfrm>
              <a:off x="4876800" y="2796682"/>
              <a:ext cx="3733802" cy="3044012"/>
              <a:chOff x="2133600" y="3429000"/>
              <a:chExt cx="4038602" cy="29718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2133600" y="4186881"/>
                <a:ext cx="1730829" cy="1371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Weakly Taken</a:t>
                </a:r>
                <a:endParaRPr lang="en-US" sz="1600" b="1"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276531" y="4184822"/>
                <a:ext cx="1895671" cy="1371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Strongly Taken</a:t>
                </a:r>
                <a:endParaRPr lang="en-US" sz="1600" b="1" dirty="0"/>
              </a:p>
            </p:txBody>
          </p:sp>
          <p:cxnSp>
            <p:nvCxnSpPr>
              <p:cNvPr id="20" name="Curved Connector 19"/>
              <p:cNvCxnSpPr>
                <a:stCxn id="19" idx="1"/>
                <a:endCxn id="18" idx="7"/>
              </p:cNvCxnSpPr>
              <p:nvPr/>
            </p:nvCxnSpPr>
            <p:spPr>
              <a:xfrm rot="16200000" flipH="1" flipV="1">
                <a:off x="4081521" y="3915121"/>
                <a:ext cx="2059" cy="943191"/>
              </a:xfrm>
              <a:prstGeom prst="curvedConnector3">
                <a:avLst>
                  <a:gd name="adj1" fmla="val -20594927"/>
                </a:avLst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urved Connector 20"/>
              <p:cNvCxnSpPr>
                <a:stCxn id="18" idx="5"/>
                <a:endCxn id="19" idx="3"/>
              </p:cNvCxnSpPr>
              <p:nvPr/>
            </p:nvCxnSpPr>
            <p:spPr>
              <a:xfrm rot="5400000" flipH="1" flipV="1">
                <a:off x="4081519" y="4884990"/>
                <a:ext cx="2059" cy="943191"/>
              </a:xfrm>
              <a:prstGeom prst="curvedConnector3">
                <a:avLst>
                  <a:gd name="adj1" fmla="val -20594927"/>
                </a:avLst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3695699" y="5943600"/>
                <a:ext cx="1305767" cy="457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1600" dirty="0" smtClean="0">
                    <a:solidFill>
                      <a:schemeClr val="bg1"/>
                    </a:solidFill>
                  </a:rPr>
                  <a:t>Taken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3304333" y="3429000"/>
                <a:ext cx="1697133" cy="457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en-US" sz="1600" dirty="0" smtClean="0">
                    <a:solidFill>
                      <a:schemeClr val="bg1"/>
                    </a:solidFill>
                  </a:rPr>
                  <a:t>Not Taken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57200" y="2823388"/>
              <a:ext cx="3733802" cy="3044012"/>
              <a:chOff x="2133600" y="3429000"/>
              <a:chExt cx="4038602" cy="29718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2133600" y="4186881"/>
                <a:ext cx="1813249" cy="1371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Strongly</a:t>
                </a:r>
              </a:p>
              <a:p>
                <a:pPr algn="ctr"/>
                <a:r>
                  <a:rPr lang="en-US" sz="1600" b="1" dirty="0" smtClean="0"/>
                  <a:t>Not Taken</a:t>
                </a:r>
                <a:endParaRPr lang="en-US" sz="1600" b="1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441373" y="4184822"/>
                <a:ext cx="1730829" cy="1371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Weakly Not Taken</a:t>
                </a:r>
                <a:endParaRPr lang="en-US" sz="1600" b="1" dirty="0"/>
              </a:p>
            </p:txBody>
          </p:sp>
          <p:cxnSp>
            <p:nvCxnSpPr>
              <p:cNvPr id="14" name="Curved Connector 13"/>
              <p:cNvCxnSpPr>
                <a:stCxn id="13" idx="1"/>
                <a:endCxn id="12" idx="7"/>
              </p:cNvCxnSpPr>
              <p:nvPr/>
            </p:nvCxnSpPr>
            <p:spPr>
              <a:xfrm rot="16200000" flipH="1" flipV="1">
                <a:off x="4187046" y="3879947"/>
                <a:ext cx="2059" cy="1013542"/>
              </a:xfrm>
              <a:prstGeom prst="curvedConnector3">
                <a:avLst>
                  <a:gd name="adj1" fmla="val -20594927"/>
                </a:avLst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urved Connector 14"/>
              <p:cNvCxnSpPr>
                <a:stCxn id="12" idx="5"/>
                <a:endCxn id="13" idx="3"/>
              </p:cNvCxnSpPr>
              <p:nvPr/>
            </p:nvCxnSpPr>
            <p:spPr>
              <a:xfrm rot="5400000" flipH="1" flipV="1">
                <a:off x="4187046" y="4849816"/>
                <a:ext cx="2059" cy="1013542"/>
              </a:xfrm>
              <a:prstGeom prst="curvedConnector3">
                <a:avLst>
                  <a:gd name="adj1" fmla="val -20594927"/>
                </a:avLst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3695699" y="5943600"/>
                <a:ext cx="1157774" cy="457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1600" dirty="0" smtClean="0">
                    <a:solidFill>
                      <a:schemeClr val="bg1"/>
                    </a:solidFill>
                  </a:rPr>
                  <a:t>Taken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3304333" y="3429000"/>
                <a:ext cx="1697133" cy="457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en-US" sz="1600" dirty="0" smtClean="0">
                    <a:solidFill>
                      <a:schemeClr val="bg1"/>
                    </a:solidFill>
                  </a:rPr>
                  <a:t>Not Taken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8" name="Curved Connector 7"/>
            <p:cNvCxnSpPr>
              <a:stCxn id="18" idx="1"/>
              <a:endCxn id="13" idx="7"/>
            </p:cNvCxnSpPr>
            <p:nvPr/>
          </p:nvCxnSpPr>
          <p:spPr>
            <a:xfrm rot="16200000" flipH="1" flipV="1">
              <a:off x="4521602" y="3213781"/>
              <a:ext cx="24597" cy="1154486"/>
            </a:xfrm>
            <a:prstGeom prst="curvedConnector3">
              <a:avLst>
                <a:gd name="adj1" fmla="val -1765854"/>
              </a:avLst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urved Connector 8"/>
            <p:cNvCxnSpPr>
              <a:stCxn id="13" idx="5"/>
              <a:endCxn id="18" idx="3"/>
            </p:cNvCxnSpPr>
            <p:nvPr/>
          </p:nvCxnSpPr>
          <p:spPr>
            <a:xfrm rot="5400000" flipH="1" flipV="1">
              <a:off x="4521602" y="4207217"/>
              <a:ext cx="24597" cy="1154486"/>
            </a:xfrm>
            <a:prstGeom prst="curvedConnector3">
              <a:avLst>
                <a:gd name="adj1" fmla="val -1765854"/>
              </a:avLst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4217402" y="5372385"/>
              <a:ext cx="1207219" cy="46831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Taken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3749376" y="2796682"/>
              <a:ext cx="1569048" cy="46831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Not Taken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6196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Branch Predictors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Pattern is: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N </a:t>
            </a:r>
            <a:r>
              <a:rPr lang="en-US" sz="2400" dirty="0" err="1" smtClean="0">
                <a:solidFill>
                  <a:schemeClr val="bg1"/>
                </a:solidFill>
              </a:rPr>
              <a:t>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</a:t>
            </a:r>
            <a:r>
              <a:rPr lang="en-US" sz="2400" dirty="0" smtClean="0">
                <a:solidFill>
                  <a:schemeClr val="bg1"/>
                </a:solidFill>
              </a:rPr>
              <a:t> T	(Starting at Strongly Taken)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What is the </a:t>
            </a:r>
            <a:r>
              <a:rPr lang="en-US" sz="2400" dirty="0" err="1" smtClean="0">
                <a:solidFill>
                  <a:schemeClr val="bg1"/>
                </a:solidFill>
              </a:rPr>
              <a:t>mispredict</a:t>
            </a:r>
            <a:r>
              <a:rPr lang="en-US" sz="2400" dirty="0" smtClean="0">
                <a:solidFill>
                  <a:schemeClr val="bg1"/>
                </a:solidFill>
              </a:rPr>
              <a:t> rate?		</a:t>
            </a:r>
            <a:r>
              <a:rPr lang="en-US" sz="2400" smtClean="0">
                <a:solidFill>
                  <a:schemeClr val="bg1"/>
                </a:solidFill>
              </a:rPr>
              <a:t>25</a:t>
            </a:r>
            <a:r>
              <a:rPr lang="en-US" sz="2400" dirty="0" smtClean="0">
                <a:solidFill>
                  <a:schemeClr val="bg1"/>
                </a:solidFill>
              </a:rPr>
              <a:t>%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71180" y="4302555"/>
            <a:ext cx="6332459" cy="2384918"/>
            <a:chOff x="457200" y="2796682"/>
            <a:chExt cx="8153402" cy="3070718"/>
          </a:xfrm>
        </p:grpSpPr>
        <p:grpSp>
          <p:nvGrpSpPr>
            <p:cNvPr id="6" name="Group 5"/>
            <p:cNvGrpSpPr/>
            <p:nvPr/>
          </p:nvGrpSpPr>
          <p:grpSpPr>
            <a:xfrm>
              <a:off x="4876800" y="2796682"/>
              <a:ext cx="3733802" cy="3044012"/>
              <a:chOff x="2133600" y="3429000"/>
              <a:chExt cx="4038602" cy="29718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2133600" y="4186881"/>
                <a:ext cx="1730829" cy="1371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Weakly Taken</a:t>
                </a:r>
                <a:endParaRPr lang="en-US" sz="1600" b="1"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276531" y="4184822"/>
                <a:ext cx="1895671" cy="1371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Strongly Taken</a:t>
                </a:r>
                <a:endParaRPr lang="en-US" sz="1600" b="1" dirty="0"/>
              </a:p>
            </p:txBody>
          </p:sp>
          <p:cxnSp>
            <p:nvCxnSpPr>
              <p:cNvPr id="20" name="Curved Connector 19"/>
              <p:cNvCxnSpPr>
                <a:stCxn id="19" idx="1"/>
                <a:endCxn id="18" idx="7"/>
              </p:cNvCxnSpPr>
              <p:nvPr/>
            </p:nvCxnSpPr>
            <p:spPr>
              <a:xfrm rot="16200000" flipH="1" flipV="1">
                <a:off x="4081521" y="3915121"/>
                <a:ext cx="2059" cy="943191"/>
              </a:xfrm>
              <a:prstGeom prst="curvedConnector3">
                <a:avLst>
                  <a:gd name="adj1" fmla="val -20594927"/>
                </a:avLst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urved Connector 20"/>
              <p:cNvCxnSpPr>
                <a:stCxn id="18" idx="5"/>
                <a:endCxn id="19" idx="3"/>
              </p:cNvCxnSpPr>
              <p:nvPr/>
            </p:nvCxnSpPr>
            <p:spPr>
              <a:xfrm rot="5400000" flipH="1" flipV="1">
                <a:off x="4081519" y="4884990"/>
                <a:ext cx="2059" cy="943191"/>
              </a:xfrm>
              <a:prstGeom prst="curvedConnector3">
                <a:avLst>
                  <a:gd name="adj1" fmla="val -20594927"/>
                </a:avLst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3695699" y="5943600"/>
                <a:ext cx="1305767" cy="457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1600" dirty="0" smtClean="0">
                    <a:solidFill>
                      <a:schemeClr val="bg1"/>
                    </a:solidFill>
                  </a:rPr>
                  <a:t>Taken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3304333" y="3429000"/>
                <a:ext cx="1697133" cy="457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en-US" sz="1600" dirty="0" smtClean="0">
                    <a:solidFill>
                      <a:schemeClr val="bg1"/>
                    </a:solidFill>
                  </a:rPr>
                  <a:t>Not Taken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57200" y="2823388"/>
              <a:ext cx="3733802" cy="3044012"/>
              <a:chOff x="2133600" y="3429000"/>
              <a:chExt cx="4038602" cy="29718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2133600" y="4186881"/>
                <a:ext cx="1813249" cy="1371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Strongly</a:t>
                </a:r>
              </a:p>
              <a:p>
                <a:pPr algn="ctr"/>
                <a:r>
                  <a:rPr lang="en-US" sz="1600" b="1" dirty="0" smtClean="0"/>
                  <a:t>Not Taken</a:t>
                </a:r>
                <a:endParaRPr lang="en-US" sz="1600" b="1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441373" y="4184822"/>
                <a:ext cx="1730829" cy="1371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Weakly Not Taken</a:t>
                </a:r>
                <a:endParaRPr lang="en-US" sz="1600" b="1" dirty="0"/>
              </a:p>
            </p:txBody>
          </p:sp>
          <p:cxnSp>
            <p:nvCxnSpPr>
              <p:cNvPr id="14" name="Curved Connector 13"/>
              <p:cNvCxnSpPr>
                <a:stCxn id="13" idx="1"/>
                <a:endCxn id="12" idx="7"/>
              </p:cNvCxnSpPr>
              <p:nvPr/>
            </p:nvCxnSpPr>
            <p:spPr>
              <a:xfrm rot="16200000" flipH="1" flipV="1">
                <a:off x="4187046" y="3879947"/>
                <a:ext cx="2059" cy="1013542"/>
              </a:xfrm>
              <a:prstGeom prst="curvedConnector3">
                <a:avLst>
                  <a:gd name="adj1" fmla="val -20594927"/>
                </a:avLst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urved Connector 14"/>
              <p:cNvCxnSpPr>
                <a:stCxn id="12" idx="5"/>
                <a:endCxn id="13" idx="3"/>
              </p:cNvCxnSpPr>
              <p:nvPr/>
            </p:nvCxnSpPr>
            <p:spPr>
              <a:xfrm rot="5400000" flipH="1" flipV="1">
                <a:off x="4187046" y="4849816"/>
                <a:ext cx="2059" cy="1013542"/>
              </a:xfrm>
              <a:prstGeom prst="curvedConnector3">
                <a:avLst>
                  <a:gd name="adj1" fmla="val -20594927"/>
                </a:avLst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3695699" y="5943600"/>
                <a:ext cx="1157774" cy="457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1600" dirty="0" smtClean="0">
                    <a:solidFill>
                      <a:schemeClr val="bg1"/>
                    </a:solidFill>
                  </a:rPr>
                  <a:t>Taken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3304333" y="3429000"/>
                <a:ext cx="1697133" cy="457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en-US" sz="1600" dirty="0" smtClean="0">
                    <a:solidFill>
                      <a:schemeClr val="bg1"/>
                    </a:solidFill>
                  </a:rPr>
                  <a:t>Not Taken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8" name="Curved Connector 7"/>
            <p:cNvCxnSpPr>
              <a:stCxn id="18" idx="1"/>
              <a:endCxn id="13" idx="7"/>
            </p:cNvCxnSpPr>
            <p:nvPr/>
          </p:nvCxnSpPr>
          <p:spPr>
            <a:xfrm rot="16200000" flipH="1" flipV="1">
              <a:off x="4521602" y="3213781"/>
              <a:ext cx="24597" cy="1154486"/>
            </a:xfrm>
            <a:prstGeom prst="curvedConnector3">
              <a:avLst>
                <a:gd name="adj1" fmla="val -1765854"/>
              </a:avLst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urved Connector 8"/>
            <p:cNvCxnSpPr>
              <a:stCxn id="13" idx="5"/>
              <a:endCxn id="18" idx="3"/>
            </p:cNvCxnSpPr>
            <p:nvPr/>
          </p:nvCxnSpPr>
          <p:spPr>
            <a:xfrm rot="5400000" flipH="1" flipV="1">
              <a:off x="4521602" y="4207217"/>
              <a:ext cx="24597" cy="1154486"/>
            </a:xfrm>
            <a:prstGeom prst="curvedConnector3">
              <a:avLst>
                <a:gd name="adj1" fmla="val -1765854"/>
              </a:avLst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4217402" y="5372385"/>
              <a:ext cx="1207219" cy="46831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Taken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3749376" y="2796682"/>
              <a:ext cx="1569048" cy="46831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Not Taken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6058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are the types of Locality?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What’s the calculation for Block Index bits?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What’s the calculation for Set Index bits?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603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are the types of Locality?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Spatial &amp; Temporal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What’s the calculation for Block Index bits?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log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(block size)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What’s the calculation for Set Index bits?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log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(number of sets)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17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Types of Caches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Fully Associative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Blocks map to any cache line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941721"/>
              </p:ext>
            </p:extLst>
          </p:nvPr>
        </p:nvGraphicFramePr>
        <p:xfrm>
          <a:off x="609600" y="2362200"/>
          <a:ext cx="16764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143000"/>
              </a:tblGrid>
              <a:tr h="314325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Cache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49060"/>
              </p:ext>
            </p:extLst>
          </p:nvPr>
        </p:nvGraphicFramePr>
        <p:xfrm>
          <a:off x="5791200" y="1828800"/>
          <a:ext cx="251460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4051"/>
                <a:gridCol w="1230549"/>
              </a:tblGrid>
              <a:tr h="35052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Memory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0x1004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0x1008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0x100C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0x1010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0x1014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0x1018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0x101C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0x1020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0x1024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0x1028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Curved Connector 7"/>
          <p:cNvCxnSpPr/>
          <p:nvPr/>
        </p:nvCxnSpPr>
        <p:spPr>
          <a:xfrm rot="10800000">
            <a:off x="4038600" y="4304274"/>
            <a:ext cx="1676400" cy="267727"/>
          </a:xfrm>
          <a:prstGeom prst="curved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10800000">
            <a:off x="2286002" y="3200401"/>
            <a:ext cx="1752598" cy="1103873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10800000">
            <a:off x="2286003" y="3572134"/>
            <a:ext cx="1752597" cy="732141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0800000" flipV="1">
            <a:off x="2347785" y="4304275"/>
            <a:ext cx="1690817" cy="431451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10800000" flipV="1">
            <a:off x="2384856" y="4304275"/>
            <a:ext cx="1653747" cy="724925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10800000">
            <a:off x="2283942" y="3938719"/>
            <a:ext cx="1754658" cy="365555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10800000">
            <a:off x="2349844" y="4304273"/>
            <a:ext cx="1688757" cy="2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07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Types of Caches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Direct Mapped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Blocks map to one cache line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312079"/>
              </p:ext>
            </p:extLst>
          </p:nvPr>
        </p:nvGraphicFramePr>
        <p:xfrm>
          <a:off x="609600" y="2057400"/>
          <a:ext cx="1676400" cy="382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143000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Cache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699249"/>
              </p:ext>
            </p:extLst>
          </p:nvPr>
        </p:nvGraphicFramePr>
        <p:xfrm>
          <a:off x="5791200" y="1828800"/>
          <a:ext cx="251460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4051"/>
                <a:gridCol w="1230549"/>
              </a:tblGrid>
              <a:tr h="35052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Memory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0x100C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0x1010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0x1014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0x1018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0x101C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0x1020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0x1024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0x1028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Curved Connector 15"/>
          <p:cNvCxnSpPr/>
          <p:nvPr/>
        </p:nvCxnSpPr>
        <p:spPr>
          <a:xfrm rot="10800000" flipV="1">
            <a:off x="2514600" y="2362201"/>
            <a:ext cx="3048000" cy="533400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10800000">
            <a:off x="2524897" y="2895603"/>
            <a:ext cx="3070654" cy="1605347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10800000" flipV="1">
            <a:off x="2514601" y="2743200"/>
            <a:ext cx="3200399" cy="6858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10800000">
            <a:off x="2536225" y="3429004"/>
            <a:ext cx="3059327" cy="1523997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10800000" flipV="1">
            <a:off x="2563512" y="3151490"/>
            <a:ext cx="3200401" cy="88711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10800000">
            <a:off x="2536224" y="4038600"/>
            <a:ext cx="3108240" cy="1322692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867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Exam Review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Multi-cycle </a:t>
            </a:r>
            <a:r>
              <a:rPr lang="en-US" sz="2800" dirty="0" err="1" smtClean="0">
                <a:solidFill>
                  <a:schemeClr val="bg1"/>
                </a:solidFill>
              </a:rPr>
              <a:t>Datapath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	Pipeline </a:t>
            </a:r>
            <a:r>
              <a:rPr lang="en-US" sz="2800" dirty="0" err="1" smtClean="0">
                <a:solidFill>
                  <a:schemeClr val="bg1"/>
                </a:solidFill>
              </a:rPr>
              <a:t>Datapath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Hazards!</a:t>
            </a:r>
            <a:br>
              <a:rPr lang="en-US" sz="2400" dirty="0" smtClean="0">
                <a:solidFill>
                  <a:schemeClr val="bg1"/>
                </a:solidFill>
              </a:rPr>
            </a:b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Caches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36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Types of Caches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Set Associative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Blocks map to any line in a set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125968"/>
              </p:ext>
            </p:extLst>
          </p:nvPr>
        </p:nvGraphicFramePr>
        <p:xfrm>
          <a:off x="609600" y="2057400"/>
          <a:ext cx="1676400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143000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Cache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endParaRPr lang="en-US" sz="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613913"/>
              </p:ext>
            </p:extLst>
          </p:nvPr>
        </p:nvGraphicFramePr>
        <p:xfrm>
          <a:off x="5791200" y="1828800"/>
          <a:ext cx="251460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4051"/>
                <a:gridCol w="1230549"/>
              </a:tblGrid>
              <a:tr h="35052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Memory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0x100C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0x1014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0x1018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0x101C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0x1020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0x1024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0x1028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Curved Connector 15"/>
          <p:cNvCxnSpPr/>
          <p:nvPr/>
        </p:nvCxnSpPr>
        <p:spPr>
          <a:xfrm rot="10800000" flipV="1">
            <a:off x="3352800" y="2362200"/>
            <a:ext cx="2209801" cy="990599"/>
          </a:xfrm>
          <a:prstGeom prst="curvedConnector3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10800000">
            <a:off x="3352799" y="3352800"/>
            <a:ext cx="2242752" cy="152400"/>
          </a:xfrm>
          <a:prstGeom prst="curvedConnector3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10800000">
            <a:off x="3352800" y="3352800"/>
            <a:ext cx="2308657" cy="1219196"/>
          </a:xfrm>
          <a:prstGeom prst="curvedConnector3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0800000">
            <a:off x="3352800" y="3352800"/>
            <a:ext cx="2308656" cy="2285994"/>
          </a:xfrm>
          <a:prstGeom prst="curvedConnector3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0800000">
            <a:off x="2438400" y="2971800"/>
            <a:ext cx="914400" cy="381000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10800000">
            <a:off x="2438400" y="3333751"/>
            <a:ext cx="914401" cy="19050"/>
          </a:xfrm>
          <a:prstGeom prst="curved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0800000" flipV="1">
            <a:off x="3352802" y="2824544"/>
            <a:ext cx="2308654" cy="990599"/>
          </a:xfrm>
          <a:prstGeom prst="curvedConnector3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10800000">
            <a:off x="3352800" y="3815151"/>
            <a:ext cx="2308656" cy="76200"/>
          </a:xfrm>
          <a:prstGeom prst="curvedConnector3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0800000">
            <a:off x="3352802" y="3815153"/>
            <a:ext cx="2308654" cy="1142996"/>
          </a:xfrm>
          <a:prstGeom prst="curvedConnector3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Curved Connector 41"/>
          <p:cNvCxnSpPr/>
          <p:nvPr/>
        </p:nvCxnSpPr>
        <p:spPr>
          <a:xfrm rot="10800000">
            <a:off x="3352803" y="3815152"/>
            <a:ext cx="2308654" cy="2204650"/>
          </a:xfrm>
          <a:prstGeom prst="curvedConnector3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Curved Connector 42"/>
          <p:cNvCxnSpPr/>
          <p:nvPr/>
        </p:nvCxnSpPr>
        <p:spPr>
          <a:xfrm rot="10800000">
            <a:off x="2438399" y="3815145"/>
            <a:ext cx="914402" cy="6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10800000" flipV="1">
            <a:off x="2438400" y="3815152"/>
            <a:ext cx="914404" cy="375848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899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are the Three C’s</a:t>
            </a:r>
            <a:r>
              <a:rPr lang="en-US" sz="2400" dirty="0">
                <a:solidFill>
                  <a:schemeClr val="bg1"/>
                </a:solidFill>
              </a:rPr>
              <a:t> and how do we determine them?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95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are the Three C’s and how do we determine them?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Compulsory – if we have never loaded it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Capacity – misses in same size fully associative cache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Conflict – any additional misses in actual cache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83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What’s the difference between Write Allocate and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No Write Allocate?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What’s the difference between Write Through and Write Back?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88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What’s the difference between Write Allocate and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No Write Allocate?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Write Allocate – add to cache on write miss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No Write Allocate – don’t add to cache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What’s the difference between Write Through and Write Back?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Write Through – always write to memory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Write Back – just write to cache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1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10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Timing Example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1000 Instructions: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10% of BEQ instructions are </a:t>
            </a:r>
            <a:r>
              <a:rPr lang="en-US" sz="2400" dirty="0" err="1" smtClean="0">
                <a:solidFill>
                  <a:schemeClr val="bg1"/>
                </a:solidFill>
              </a:rPr>
              <a:t>mispredicted</a:t>
            </a:r>
            <a:r>
              <a:rPr lang="en-US" sz="2400" dirty="0" smtClean="0">
                <a:solidFill>
                  <a:schemeClr val="bg1"/>
                </a:solidFill>
              </a:rPr>
              <a:t>, Speculate-and-squash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20% of all memory accesses miss caches. Misses take 20 cycles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is the total execution time?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709271"/>
              </p:ext>
            </p:extLst>
          </p:nvPr>
        </p:nvGraphicFramePr>
        <p:xfrm>
          <a:off x="3200400" y="1828800"/>
          <a:ext cx="159416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  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50%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add/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886948"/>
              </p:ext>
            </p:extLst>
          </p:nvPr>
        </p:nvGraphicFramePr>
        <p:xfrm>
          <a:off x="5638800" y="2057400"/>
          <a:ext cx="270230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2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 ns – Register Read/Write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 ns – ALU Operations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10 ns – Memory Access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853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10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Caches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Timing Example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1000 Instructions: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10% of BEQ instructions are </a:t>
            </a:r>
            <a:r>
              <a:rPr lang="en-US" sz="2400" dirty="0" err="1" smtClean="0">
                <a:solidFill>
                  <a:schemeClr val="bg1"/>
                </a:solidFill>
              </a:rPr>
              <a:t>mispredicted</a:t>
            </a:r>
            <a:r>
              <a:rPr lang="en-US" sz="2400" dirty="0" smtClean="0">
                <a:solidFill>
                  <a:schemeClr val="bg1"/>
                </a:solidFill>
              </a:rPr>
              <a:t>, Speculate-and-squash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20% of all memory accesses miss caches. Misses take 20 cycles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is the total execution time?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10 </a:t>
            </a:r>
            <a:r>
              <a:rPr lang="en-US" sz="2400" dirty="0">
                <a:solidFill>
                  <a:schemeClr val="bg1"/>
                </a:solidFill>
              </a:rPr>
              <a:t>* (4+1000 + </a:t>
            </a:r>
            <a:r>
              <a:rPr lang="en-US" sz="2400" dirty="0" smtClean="0">
                <a:solidFill>
                  <a:schemeClr val="bg1"/>
                </a:solidFill>
              </a:rPr>
              <a:t>1000*0.2*0.1*3)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+ 10 * (1000*.2*20 + 1000*.25*.2*20 +1000*.05*.2*20)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	= 62640 ns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747789"/>
              </p:ext>
            </p:extLst>
          </p:nvPr>
        </p:nvGraphicFramePr>
        <p:xfrm>
          <a:off x="3200400" y="1828800"/>
          <a:ext cx="159416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  5%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sw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50%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add/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nand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20%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430674"/>
              </p:ext>
            </p:extLst>
          </p:nvPr>
        </p:nvGraphicFramePr>
        <p:xfrm>
          <a:off x="5638800" y="2057400"/>
          <a:ext cx="270230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2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 ns – Register Read/Write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 ns – ALU Operations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10 ns – Memory Access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96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Multi-Cycle </a:t>
            </a:r>
            <a:r>
              <a:rPr lang="en-US" sz="2400" dirty="0" err="1">
                <a:solidFill>
                  <a:schemeClr val="bg1"/>
                </a:solidFill>
              </a:rPr>
              <a:t>Datapath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7653-91A4-4295-9398-4F544DA3020D}" type="slidenum">
              <a:rPr lang="en-US" smtClean="0"/>
              <a:t>4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62000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239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5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961" y="1676400"/>
            <a:ext cx="710807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17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Frequency as compared to single-cycle?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Do all instructions take the same amount of time?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is the CPI for a multi-cycle machine?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0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Frequency as compared to single-cycle?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Higher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Do all instructions take the same amount of time?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No! (ADD, NAND, SW, BEQ: 4 cycles, LW: 5 cycles)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is the CPI for a multi-cycle machine?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Depends on the instructions you run through it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7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Why doesn’t multi-cycle have data hazards or control hazards?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does the red Control circle on the diagram do?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13886"/>
            <a:ext cx="27241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239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EECS 370 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Multi-Cycle </a:t>
            </a:r>
            <a:r>
              <a:rPr lang="en-US" sz="2400" dirty="0" err="1" smtClean="0">
                <a:solidFill>
                  <a:schemeClr val="bg1"/>
                </a:solidFill>
              </a:rPr>
              <a:t>Datapath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Why doesn’t multi-cycle have data hazards or control hazards?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Only one instruction is running at a time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What does the red Control circle on the diagram do?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Sets the control signals for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err="1" smtClean="0">
                <a:solidFill>
                  <a:schemeClr val="bg1"/>
                </a:solidFill>
              </a:rPr>
              <a:t>muxes</a:t>
            </a:r>
            <a:r>
              <a:rPr lang="en-US" sz="2400" dirty="0" smtClean="0">
                <a:solidFill>
                  <a:schemeClr val="bg1"/>
                </a:solidFill>
              </a:rPr>
              <a:t>, ALU, Memory, and </a:t>
            </a:r>
            <a:r>
              <a:rPr lang="en-US" sz="2400" dirty="0" err="1" smtClean="0">
                <a:solidFill>
                  <a:schemeClr val="bg1"/>
                </a:solidFill>
              </a:rPr>
              <a:t>Reg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2CA7653-91A4-4295-9398-4F544DA3020D}" type="slidenum">
              <a:rPr lang="en-US" smtClean="0"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13886"/>
            <a:ext cx="27241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00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2572</TotalTime>
  <Words>1048</Words>
  <Application>Microsoft Macintosh PowerPoint</Application>
  <PresentationFormat>On-screen Show (4:3)</PresentationFormat>
  <Paragraphs>524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Office Theme</vt:lpstr>
      <vt:lpstr>1_Office Theme</vt:lpstr>
      <vt:lpstr>2_Office Theme</vt:lpstr>
      <vt:lpstr>3_Office Theme</vt:lpstr>
      <vt:lpstr> 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  <vt:lpstr>EECS 370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370 Discussion</dc:title>
  <dc:creator>Branden Ghena</dc:creator>
  <cp:lastModifiedBy>Lab 11</cp:lastModifiedBy>
  <cp:revision>209</cp:revision>
  <dcterms:created xsi:type="dcterms:W3CDTF">2013-09-08T19:32:40Z</dcterms:created>
  <dcterms:modified xsi:type="dcterms:W3CDTF">2013-11-18T18:31:35Z</dcterms:modified>
</cp:coreProperties>
</file>