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63" r:id="rId3"/>
    <p:sldId id="261" r:id="rId4"/>
    <p:sldId id="265" r:id="rId5"/>
    <p:sldId id="262" r:id="rId6"/>
    <p:sldId id="267" r:id="rId7"/>
    <p:sldId id="264" r:id="rId8"/>
    <p:sldId id="269" r:id="rId9"/>
    <p:sldId id="270" r:id="rId10"/>
    <p:sldId id="271" r:id="rId11"/>
    <p:sldId id="268" r:id="rId12"/>
    <p:sldId id="266" r:id="rId13"/>
    <p:sldId id="272" r:id="rId14"/>
    <p:sldId id="273" r:id="rId15"/>
    <p:sldId id="274" r:id="rId16"/>
    <p:sldId id="275" r:id="rId17"/>
    <p:sldId id="276" r:id="rId18"/>
    <p:sldId id="278" r:id="rId19"/>
    <p:sldId id="277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7"/>
    <a:srgbClr val="FCF11C"/>
    <a:srgbClr val="FFFF5D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1198" y="748954"/>
            <a:ext cx="246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Sample Exam Questions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73" y="1143000"/>
            <a:ext cx="47120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ROM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  <p:pic>
        <p:nvPicPr>
          <p:cNvPr id="11266" name="Picture 2" descr="http://www.ladyada.net/images/parts/eepr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90525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9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Mathematic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Sign Extension Unit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Increases the number of bits in a value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Adds 1s or 0s as appropriate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0"/>
            <a:ext cx="3632066" cy="19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7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Adder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OUT = IN1 + IN2;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Is this a Half-Adder or Full-Adder?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380214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2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ALU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Performs math operations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 ==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0) 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OUT =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IN1 + IN2;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OUT =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IN1 ~&amp; IN2;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EQ = (IN1 == IN2);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14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524" y="1981200"/>
            <a:ext cx="400594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0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State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Registers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16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5"/>
          <a:stretch/>
        </p:blipFill>
        <p:spPr bwMode="auto">
          <a:xfrm>
            <a:off x="1981200" y="1395710"/>
            <a:ext cx="5105400" cy="520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56354" y="2294639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R_ADDR1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6354" y="2751838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R_ADDR2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6354" y="419898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W_ADDR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56354" y="470546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W_DATA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5044017"/>
            <a:ext cx="1828800" cy="1554491"/>
          </a:xfrm>
          <a:prstGeom prst="rect">
            <a:avLst/>
          </a:prstGeom>
          <a:solidFill>
            <a:srgbClr val="FFF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Memory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17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4681"/>
            <a:ext cx="446870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1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61925"/>
            <a:ext cx="8601075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4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01198" y="748954"/>
            <a:ext cx="246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Really…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73" y="1143000"/>
            <a:ext cx="47120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86600" y="4800600"/>
            <a:ext cx="246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xkcd.com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Key Concept: Entire path executes in a single clock cycle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Fetch Instruction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Decode Instruction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Execute Instruction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Memory Access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Writeback</a:t>
            </a:r>
            <a:r>
              <a:rPr lang="en-US" sz="2400" dirty="0" smtClean="0">
                <a:solidFill>
                  <a:schemeClr val="bg1"/>
                </a:solidFill>
              </a:rPr>
              <a:t> Data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This limits the clock speed to slowest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Single 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Example: 5ns </a:t>
            </a:r>
            <a:r>
              <a:rPr lang="en-US" sz="2400" dirty="0" err="1" smtClean="0">
                <a:solidFill>
                  <a:schemeClr val="bg1"/>
                </a:solidFill>
              </a:rPr>
              <a:t>Reg</a:t>
            </a:r>
            <a:r>
              <a:rPr lang="en-US" sz="2400" dirty="0" smtClean="0">
                <a:solidFill>
                  <a:schemeClr val="bg1"/>
                </a:solidFill>
              </a:rPr>
              <a:t> Access, 10ns ALU Op, 20ns </a:t>
            </a: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r>
              <a:rPr lang="en-US" sz="2400" dirty="0" smtClean="0">
                <a:solidFill>
                  <a:schemeClr val="bg1"/>
                </a:solidFill>
              </a:rPr>
              <a:t> Access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618942"/>
              </p:ext>
            </p:extLst>
          </p:nvPr>
        </p:nvGraphicFramePr>
        <p:xfrm>
          <a:off x="1752600" y="1447800"/>
          <a:ext cx="579120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868"/>
                <a:gridCol w="1016000"/>
                <a:gridCol w="1016000"/>
                <a:gridCol w="1136332"/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Read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ALU Operation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Access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Write 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jalr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noop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halt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7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 2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Project 2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Suggested Register Convention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i="1" u="sng" dirty="0" smtClean="0">
                <a:solidFill>
                  <a:schemeClr val="bg1"/>
                </a:solidFill>
              </a:rPr>
              <a:t>HIGHLY</a:t>
            </a:r>
            <a:r>
              <a:rPr lang="en-US" sz="2400" dirty="0" smtClean="0">
                <a:solidFill>
                  <a:schemeClr val="bg1"/>
                </a:solidFill>
              </a:rPr>
              <a:t> recommended you follow this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86701"/>
              </p:ext>
            </p:extLst>
          </p:nvPr>
        </p:nvGraphicFramePr>
        <p:xfrm>
          <a:off x="5334000" y="1752600"/>
          <a:ext cx="278238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488"/>
                <a:gridCol w="1798892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Register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Use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Value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 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 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Value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Local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Variable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Stack Pointer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Temporary Value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Return Address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 Review Questions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685800"/>
            <a:ext cx="2638864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dirty="0" smtClean="0">
                <a:solidFill>
                  <a:schemeClr val="bg1"/>
                </a:solidFill>
              </a:rPr>
              <a:t>?</a:t>
            </a:r>
            <a:endParaRPr lang="en-US" sz="4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Topics Today: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Processor Components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Single-Cycle </a:t>
            </a:r>
            <a:r>
              <a:rPr lang="en-US" dirty="0" err="1" smtClean="0">
                <a:solidFill>
                  <a:schemeClr val="bg1"/>
                </a:solidFill>
              </a:rPr>
              <a:t>Datapath</a:t>
            </a:r>
            <a:endParaRPr lang="en-US" dirty="0">
              <a:solidFill>
                <a:schemeClr val="bg1"/>
              </a:solidFill>
            </a:endParaRP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Project 2</a:t>
            </a:r>
            <a:endParaRPr lang="en-US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Time for Questions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61925"/>
            <a:ext cx="8601075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0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- Mux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Used to choose options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(select == 0) 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= IN1;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e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lse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 = IN2;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81997"/>
            <a:ext cx="23431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7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- Decoder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Allows an N-bit binary number to select one of 2</a:t>
            </a:r>
            <a:r>
              <a:rPr lang="en-US" sz="2400" baseline="30000" dirty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output lines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08638"/>
            <a:ext cx="3006670" cy="217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95886"/>
              </p:ext>
            </p:extLst>
          </p:nvPr>
        </p:nvGraphicFramePr>
        <p:xfrm>
          <a:off x="1295400" y="2362200"/>
          <a:ext cx="1695768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6236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00000001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00000010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00001000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00100000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01000000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10000000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ROM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Just a memory!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0"/>
            <a:ext cx="475297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01620"/>
              </p:ext>
            </p:extLst>
          </p:nvPr>
        </p:nvGraphicFramePr>
        <p:xfrm>
          <a:off x="838200" y="2057400"/>
          <a:ext cx="2139189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6821"/>
                <a:gridCol w="116236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8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Processor Components – ROM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  <p:pic>
        <p:nvPicPr>
          <p:cNvPr id="7170" name="Picture 2" descr="File:Apollo guidiance computer ferrit core mem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878956" cy="407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ngrit.com/ingolf/home-pdp/ir3r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85828"/>
            <a:ext cx="44386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2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385</Words>
  <Application>Microsoft Office PowerPoint</Application>
  <PresentationFormat>On-screen Show (4:3)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Branden Ghena</cp:lastModifiedBy>
  <cp:revision>94</cp:revision>
  <dcterms:created xsi:type="dcterms:W3CDTF">2013-09-08T19:32:40Z</dcterms:created>
  <dcterms:modified xsi:type="dcterms:W3CDTF">2013-10-07T05:06:33Z</dcterms:modified>
</cp:coreProperties>
</file>