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1" r:id="rId3"/>
    <p:sldId id="267" r:id="rId4"/>
    <p:sldId id="263" r:id="rId5"/>
    <p:sldId id="262" r:id="rId6"/>
    <p:sldId id="266" r:id="rId7"/>
    <p:sldId id="265" r:id="rId8"/>
    <p:sldId id="268" r:id="rId9"/>
    <p:sldId id="269" r:id="rId10"/>
    <p:sldId id="271" r:id="rId11"/>
    <p:sldId id="270" r:id="rId12"/>
    <p:sldId id="273" r:id="rId13"/>
    <p:sldId id="275" r:id="rId14"/>
    <p:sldId id="274" r:id="rId15"/>
    <p:sldId id="272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7"/>
    <a:srgbClr val="FCF11C"/>
    <a:srgbClr val="FFFF5D"/>
    <a:srgbClr val="FF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BCCE7-00E7-43D6-8726-B0E482FFB68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AD5E5-73AE-4418-8539-4B38E2D6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0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8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6300" y="1905000"/>
            <a:ext cx="73152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</a:t>
            </a:fld>
            <a:endParaRPr lang="en-US"/>
          </a:p>
        </p:txBody>
      </p:sp>
      <p:pic>
        <p:nvPicPr>
          <p:cNvPr id="5122" name="Picture 2" descr="g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057400"/>
            <a:ext cx="70485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484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kcd.com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Single Cycle Processor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74104"/>
              </p:ext>
            </p:extLst>
          </p:nvPr>
        </p:nvGraphicFramePr>
        <p:xfrm>
          <a:off x="6096000" y="15240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72115"/>
              </p:ext>
            </p:extLst>
          </p:nvPr>
        </p:nvGraphicFramePr>
        <p:xfrm>
          <a:off x="457200" y="2819400"/>
          <a:ext cx="7010399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66"/>
                <a:gridCol w="1050247"/>
                <a:gridCol w="1050247"/>
                <a:gridCol w="1174635"/>
                <a:gridCol w="945222"/>
                <a:gridCol w="1023991"/>
                <a:gridCol w="10239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Access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Read Register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ALU Operation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Access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Write Register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Cycle Time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 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 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 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55 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35 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1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 Cycle Processor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619854"/>
              </p:ext>
            </p:extLst>
          </p:nvPr>
        </p:nvGraphicFramePr>
        <p:xfrm>
          <a:off x="6096000" y="15240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52370"/>
              </p:ext>
            </p:extLst>
          </p:nvPr>
        </p:nvGraphicFramePr>
        <p:xfrm>
          <a:off x="457200" y="2819400"/>
          <a:ext cx="1733868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868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Number of Cycles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946" y="2828926"/>
            <a:ext cx="5983486" cy="334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 Cycle Processor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1368"/>
              </p:ext>
            </p:extLst>
          </p:nvPr>
        </p:nvGraphicFramePr>
        <p:xfrm>
          <a:off x="6096000" y="15240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355899"/>
              </p:ext>
            </p:extLst>
          </p:nvPr>
        </p:nvGraphicFramePr>
        <p:xfrm>
          <a:off x="457200" y="2819400"/>
          <a:ext cx="1733868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868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Number of Cycles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946" y="2828926"/>
            <a:ext cx="5983486" cy="334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7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 Cycle Processor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What is our cycle time?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613971"/>
              </p:ext>
            </p:extLst>
          </p:nvPr>
        </p:nvGraphicFramePr>
        <p:xfrm>
          <a:off x="6096000" y="15240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25103"/>
              </p:ext>
            </p:extLst>
          </p:nvPr>
        </p:nvGraphicFramePr>
        <p:xfrm>
          <a:off x="457200" y="2819400"/>
          <a:ext cx="1733868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868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Number of Cycles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5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 Cycle Processor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What is our cycle time?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20 ns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508031"/>
              </p:ext>
            </p:extLst>
          </p:nvPr>
        </p:nvGraphicFramePr>
        <p:xfrm>
          <a:off x="6096000" y="15240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46504"/>
              </p:ext>
            </p:extLst>
          </p:nvPr>
        </p:nvGraphicFramePr>
        <p:xfrm>
          <a:off x="457200" y="2819400"/>
          <a:ext cx="1733868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868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Number of Cycles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8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Single Cycle:	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Multi-Cycle: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875242"/>
              </p:ext>
            </p:extLst>
          </p:nvPr>
        </p:nvGraphicFramePr>
        <p:xfrm>
          <a:off x="3200400" y="190500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7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Single Cycle:	100 * 60 = 6000 ns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Multi-Cycle:	20 * (35*5 + 15*4 + 30*4 + 20*4) = 8700 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94502"/>
              </p:ext>
            </p:extLst>
          </p:nvPr>
        </p:nvGraphicFramePr>
        <p:xfrm>
          <a:off x="3200400" y="190500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8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Project 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Key Concepts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How many of you have read the project specification?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Is it the same multi-cycle processor from class?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Project 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Key Concepts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How many of you have read the project specification?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All of you, cause you’re the best students ever!!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Is it the same multi-cycle processor from class?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	NO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Project  2 - </a:t>
            </a:r>
            <a:r>
              <a:rPr lang="en-US" sz="2400" dirty="0" err="1" smtClean="0">
                <a:solidFill>
                  <a:schemeClr val="bg1"/>
                </a:solidFill>
              </a:rPr>
              <a:t>Multicycle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044" y="1485900"/>
            <a:ext cx="5919912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6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Mid-semester Feedback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Thanks!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Project  2 - </a:t>
            </a:r>
            <a:r>
              <a:rPr lang="en-US" sz="2400" dirty="0" err="1">
                <a:solidFill>
                  <a:schemeClr val="bg1"/>
                </a:solidFill>
              </a:rPr>
              <a:t>Multicycle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Illegal State Transitions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Write to register and read it in same cycle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Write two different values to bus in same cycle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Use value on bus from previous cycle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Use hardware twice in same cycle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Memory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ALU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Project  2 - </a:t>
            </a:r>
            <a:r>
              <a:rPr lang="en-US" sz="2400" dirty="0" err="1">
                <a:solidFill>
                  <a:schemeClr val="bg1"/>
                </a:solidFill>
              </a:rPr>
              <a:t>Multicycle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Commonly Overlooked </a:t>
            </a:r>
            <a:r>
              <a:rPr lang="en-US" sz="2400" dirty="0" smtClean="0">
                <a:solidFill>
                  <a:schemeClr val="bg1"/>
                </a:solidFill>
              </a:rPr>
              <a:t>Optimization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For PC, don’t use the ALU to increment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state.pc</a:t>
            </a:r>
            <a:r>
              <a:rPr lang="en-US" sz="2400" dirty="0" smtClean="0">
                <a:solidFill>
                  <a:schemeClr val="bg1"/>
                </a:solidFill>
              </a:rPr>
              <a:t>++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Project  2 - </a:t>
            </a:r>
            <a:r>
              <a:rPr lang="en-US" sz="2400" dirty="0" smtClean="0">
                <a:solidFill>
                  <a:schemeClr val="bg1"/>
                </a:solidFill>
              </a:rPr>
              <a:t>Combinations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Let’s write a function in LC2K assembly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(Caller Saved Registers)</a:t>
            </a:r>
          </a:p>
          <a:p>
            <a:pPr marL="0" indent="0">
              <a:buNone/>
            </a:pPr>
            <a:endParaRPr lang="en-US" sz="3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main( )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= 2;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 = 3;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 =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(a, b);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c + a;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n,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return n+r+1;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98369"/>
              </p:ext>
            </p:extLst>
          </p:nvPr>
        </p:nvGraphicFramePr>
        <p:xfrm>
          <a:off x="5752020" y="1676400"/>
          <a:ext cx="278238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3488"/>
                <a:gridCol w="1798892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Register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Use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Value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Input 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Input 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Value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Variable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Stack Pointer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Temporary Value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1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 1 n_2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 2 n_3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0 4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fnAdr</a:t>
            </a:r>
            <a:endParaRPr lang="en-US" sz="24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 6 n_1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5 1 stack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add 5 6 5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jalr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4 7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 6 n_n1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add 5 6 5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5 1 stack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add 3 1 3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halt</a:t>
            </a:r>
            <a:endParaRPr lang="en-US" sz="2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 6 n_1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1 2 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3 6 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jalr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7 4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n_1	.fill 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n_2	.fill 2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n_3	.fill 3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n_n1	.fill -1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fnAdr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.fill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endParaRPr lang="en-US" sz="24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stack	.fill 0</a:t>
            </a:r>
            <a:endParaRPr lang="en-US" sz="2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23</a:t>
            </a:fld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1066800" y="2362200"/>
            <a:ext cx="381000" cy="12954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1066800" y="4114800"/>
            <a:ext cx="381000" cy="12954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581" y="28252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581" y="45778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Load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Topics Today: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Multi-cycle </a:t>
            </a:r>
            <a:r>
              <a:rPr lang="en-US" dirty="0" err="1" smtClean="0">
                <a:solidFill>
                  <a:schemeClr val="bg1"/>
                </a:solidFill>
              </a:rPr>
              <a:t>Datapath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Project 2</a:t>
            </a:r>
            <a:endParaRPr lang="en-US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Results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Answer Keys are posted online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Exams will be returned         now       next week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4</a:t>
            </a:fld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3810000" y="2286000"/>
            <a:ext cx="1600200" cy="15240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8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Key Concepts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Is the frequency of the processor Higher or Lower than Single Cycle?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Will any individual instruction take the same amount of time to complete?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Key Concepts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Is the frequency of the processor Higher or Lower than Single Cycle?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HIGHER    (each stage is simpler)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Will any individual instruction take the same amount of time to complete?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NO  (some have more states than others)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200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8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61" y="1600200"/>
            <a:ext cx="710807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7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Single Cycle Processor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67759"/>
              </p:ext>
            </p:extLst>
          </p:nvPr>
        </p:nvGraphicFramePr>
        <p:xfrm>
          <a:off x="6096000" y="15240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31773"/>
              </p:ext>
            </p:extLst>
          </p:nvPr>
        </p:nvGraphicFramePr>
        <p:xfrm>
          <a:off x="457200" y="2819400"/>
          <a:ext cx="7010399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66"/>
                <a:gridCol w="1050247"/>
                <a:gridCol w="1050247"/>
                <a:gridCol w="1174635"/>
                <a:gridCol w="945222"/>
                <a:gridCol w="1023991"/>
                <a:gridCol w="10239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Access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Read Register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ALU Operation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Access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Write Register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Cycle Time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633</Words>
  <Application>Microsoft Office PowerPoint</Application>
  <PresentationFormat>On-screen Show (4:3)</PresentationFormat>
  <Paragraphs>358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370 Discussion</dc:title>
  <dc:creator>Branden Ghena</dc:creator>
  <cp:lastModifiedBy>Branden Ghena</cp:lastModifiedBy>
  <cp:revision>114</cp:revision>
  <dcterms:created xsi:type="dcterms:W3CDTF">2013-09-08T19:32:40Z</dcterms:created>
  <dcterms:modified xsi:type="dcterms:W3CDTF">2013-10-23T14:58:11Z</dcterms:modified>
</cp:coreProperties>
</file>